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T Sans Narrow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2D9476-ADE7-4FED-90F0-5C54582FF8DE}">
  <a:tblStyle styleId="{962D9476-ADE7-4FED-90F0-5C54582FF8D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D7437B4-BF4E-471F-B56B-1B9FB0B88B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TSansNarrow-regular.fntdata"/><Relationship Id="rId25" Type="http://schemas.openxmlformats.org/officeDocument/2006/relationships/slide" Target="slides/slide19.xml"/><Relationship Id="rId28" Type="http://schemas.openxmlformats.org/officeDocument/2006/relationships/font" Target="fonts/OpenSans-regular.fntdata"/><Relationship Id="rId27" Type="http://schemas.openxmlformats.org/officeDocument/2006/relationships/font" Target="fonts/PTSansNarrow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서울시 상권 &amp; 고객 분석 서비스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17e93d9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17e93d9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c17e93d9c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c17e93d9c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17e93d9c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c17e93d9c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2fc3196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c2fc3196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427A"/>
              </a:buClr>
              <a:buSzPts val="1400"/>
              <a:buFont typeface="Malgun Gothic"/>
              <a:buChar char="-"/>
            </a:pPr>
            <a:r>
              <a:rPr b="1" lang="ko" sz="1400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 API 데이터에 상권코드 → 상권 코드명 변환 후 상권 코드명 기준으로 merge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2ac3575f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2ac3575f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K 값 1 ~ 9 조정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7 : 0.673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max_depth 3~14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13 : 0.701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RandomForest  기반 (cv=3)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max_depth = [6, 8, 10,12]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min_samples_leaf = [8, 12, 18]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min_samples_split = [8, 16, 20]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GridSearchCV  기반 (cv=3)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최적 하이퍼 파라미터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max_depth = 10, min_samples_split = 6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최고 예측 정확도 : 0.6941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max_depth 3 ~ 7 조정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(eval_metric=’logloss’)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None : </a:t>
            </a: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0.692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3 : 0.692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 : 0.696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5 : 0.699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98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6 : 0.705</a:t>
            </a:r>
            <a:endParaRPr b="1" sz="1000">
              <a:solidFill>
                <a:srgbClr val="FF98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98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7 : 0.704</a:t>
            </a:r>
            <a:endParaRPr b="1" sz="1000">
              <a:solidFill>
                <a:srgbClr val="FF98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★ max_depth 3 ~ 7 조정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(n_estimators=400, eval_metric=’logloss’)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None : </a:t>
            </a: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0.697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3 : 0.705</a:t>
            </a:r>
            <a:endParaRPr b="1" sz="1000">
              <a:solidFill>
                <a:srgbClr val="FF00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 : 0.696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98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5 : 0.701</a:t>
            </a:r>
            <a:endParaRPr b="1" sz="1000">
              <a:solidFill>
                <a:srgbClr val="FF98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6 : 0.693</a:t>
            </a:r>
            <a:endParaRPr sz="1000">
              <a:solidFill>
                <a:srgbClr val="21212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98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7 : 0.701</a:t>
            </a:r>
            <a:endParaRPr b="1" sz="1000">
              <a:solidFill>
                <a:srgbClr val="FF98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ab5a1843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ab5a1843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c2fc3196d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c2fc3196d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ab5a1843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cab5a1843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cab5a1843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cab5a1843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2fc3196d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2fc3196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c13dfa0e6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c13dfa0e6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13dfa0e6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13dfa0e6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13dfa0e6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13dfa0e6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c13dfa0e6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c13dfa0e6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c13dfa0e65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c13dfa0e65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c13dfa0e65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c13dfa0e6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427A"/>
              </a:buClr>
              <a:buSzPts val="1400"/>
              <a:buFont typeface="Malgun Gothic"/>
              <a:buChar char="-"/>
            </a:pPr>
            <a:r>
              <a:rPr b="1" lang="ko" sz="1400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 API 데이터에 상권코드 → 상권 코드명 변환 후 상권 코드명 기준으로 merge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c17e93d9c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c17e93d9c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17e93d9c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17e93d9c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시간대별 매출 분석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식사 업종 (한식, 일식, 중식, 양식)은 점심~저녁 시간대가 매출이 높음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카페는 식사를 마친 오후 시간 매출의 영향이 가장 높음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치킨집, 술집은 밤~새벽 시간대에 매출이 높음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성별 매출 분석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성별에 따른 소비 차이가 다른 고객 특성에 비해서는 적은 차이를 보임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술집이 남녀간 취향을 가장 많이 타는 업종임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연령별 매출 분석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카페는 전체 연령대에 고른 매출량을 보였음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예상 외로 술집에 10대가 많음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- 20대는 패스트푸드와 카페를 선호함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업종 불문 전체적으로 3,40대의 매출 영향이 가장 높았음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- 60대 이상 어르신들은 분식은 싫어함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요일별 매출 분석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일식점의 많은 점포가 주중, 주말간 매출 차이가 많이남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 한식당은 주중 매출이 많은 점포, 주말 매출이 많은 점포 간에 매출액 차이가 큰 경향이 있음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8.png"/><Relationship Id="rId13" Type="http://schemas.openxmlformats.org/officeDocument/2006/relationships/image" Target="../media/image14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hyperlink" Target="http://127.0.0.1:5501/seoul_%EC%88%A0%EC%A7%91_map.html" TargetMode="External"/><Relationship Id="rId11" Type="http://schemas.openxmlformats.org/officeDocument/2006/relationships/image" Target="../media/image23.png"/><Relationship Id="rId22" Type="http://schemas.openxmlformats.org/officeDocument/2006/relationships/hyperlink" Target="http://127.0.0.1:5501/seoul_%EC%B9%B4%ED%8E%98_map.html" TargetMode="External"/><Relationship Id="rId10" Type="http://schemas.openxmlformats.org/officeDocument/2006/relationships/hyperlink" Target="http://127.0.0.1:5501/seoul_%EC%9D%BC%EC%8B%9D%EC%A0%90_map.html" TargetMode="External"/><Relationship Id="rId21" Type="http://schemas.openxmlformats.org/officeDocument/2006/relationships/image" Target="../media/image40.png"/><Relationship Id="rId13" Type="http://schemas.openxmlformats.org/officeDocument/2006/relationships/image" Target="../media/image36.png"/><Relationship Id="rId12" Type="http://schemas.openxmlformats.org/officeDocument/2006/relationships/hyperlink" Target="http://127.0.0.1:5501/seoul_%EC%A0%9C%EA%B3%BC%EC%A0%90_map.html" TargetMode="External"/><Relationship Id="rId23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hyperlink" Target="http://127.0.0.1:5501/seoul_%ED%95%9C%EC%8B%9D%EB%8B%B9_map.html" TargetMode="External"/><Relationship Id="rId9" Type="http://schemas.openxmlformats.org/officeDocument/2006/relationships/image" Target="../media/image31.png"/><Relationship Id="rId15" Type="http://schemas.openxmlformats.org/officeDocument/2006/relationships/image" Target="../media/image35.png"/><Relationship Id="rId14" Type="http://schemas.openxmlformats.org/officeDocument/2006/relationships/hyperlink" Target="http://127.0.0.1:5501/seoul_%ED%8C%A8%EC%8A%A4%ED%8A%B8%ED%91%B8%EB%93%9C%EC%A0%90_map.html" TargetMode="External"/><Relationship Id="rId17" Type="http://schemas.openxmlformats.org/officeDocument/2006/relationships/image" Target="../media/image34.png"/><Relationship Id="rId16" Type="http://schemas.openxmlformats.org/officeDocument/2006/relationships/hyperlink" Target="http://127.0.0.1:5501/seoul_%EC%B9%98%ED%82%A8%EC%A7%91_map.html" TargetMode="External"/><Relationship Id="rId5" Type="http://schemas.openxmlformats.org/officeDocument/2006/relationships/image" Target="../media/image41.png"/><Relationship Id="rId19" Type="http://schemas.openxmlformats.org/officeDocument/2006/relationships/hyperlink" Target="http://127.0.0.1:5501/seoul_%EB%B6%84%EC%8B%9D%EC%A7%91_map.html" TargetMode="External"/><Relationship Id="rId6" Type="http://schemas.openxmlformats.org/officeDocument/2006/relationships/hyperlink" Target="http://127.0.0.1:5501/seoul_%EC%96%91%EC%8B%9D%EC%A0%90_map.html" TargetMode="External"/><Relationship Id="rId18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hyperlink" Target="http://127.0.0.1:5501/seoul_%EC%A4%91%EC%8B%9D%EB%8B%B9_map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6317479" y="3479000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4조 김준호, 정수연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818100" y="1701250"/>
            <a:ext cx="750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ko" sz="4100">
                <a:latin typeface="PT Sans Narrow"/>
                <a:ea typeface="PT Sans Narrow"/>
                <a:cs typeface="PT Sans Narrow"/>
                <a:sym typeface="PT Sans Narrow"/>
              </a:rPr>
              <a:t>서울시 상권 &amp; 고객 분석 서비스</a:t>
            </a:r>
            <a:endParaRPr sz="4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311700" y="216425"/>
            <a:ext cx="85206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(3) 데이터 분석</a:t>
            </a:r>
            <a:r>
              <a:rPr lang="ko" sz="1850"/>
              <a:t> &lt;업종별 매출&gt;</a:t>
            </a:r>
            <a:endParaRPr sz="1850"/>
          </a:p>
        </p:txBody>
      </p:sp>
      <p:sp>
        <p:nvSpPr>
          <p:cNvPr id="168" name="Google Shape;168;p22"/>
          <p:cNvSpPr/>
          <p:nvPr/>
        </p:nvSpPr>
        <p:spPr>
          <a:xfrm>
            <a:off x="2647950" y="2670950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5781675" y="2670950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8343900" y="2670950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419350" y="4756900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5857875" y="4795025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8385375" y="4713200"/>
            <a:ext cx="399300" cy="1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50" y="1478774"/>
            <a:ext cx="4089700" cy="272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250" y="1065650"/>
            <a:ext cx="3201451" cy="17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7450" y="2951925"/>
            <a:ext cx="3343454" cy="17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311700" y="216425"/>
            <a:ext cx="8927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(3) 데이터 분석</a:t>
            </a:r>
            <a:r>
              <a:rPr lang="ko" sz="2266"/>
              <a:t> </a:t>
            </a:r>
            <a:r>
              <a:rPr lang="ko" sz="1933"/>
              <a:t>&lt;</a:t>
            </a:r>
            <a:r>
              <a:rPr lang="ko" sz="1933"/>
              <a:t>전체 외식업 지역별 TOP10&gt;</a:t>
            </a:r>
            <a:endParaRPr sz="1933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75" y="1361775"/>
            <a:ext cx="4343526" cy="32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3470550" y="3294225"/>
            <a:ext cx="1623300" cy="497100"/>
          </a:xfrm>
          <a:prstGeom prst="wedgeRoundRectCallout">
            <a:avLst>
              <a:gd fmla="val 8036" name="adj1"/>
              <a:gd fmla="val 14352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</a:rPr>
              <a:t>강남 마이스 관광특구</a:t>
            </a:r>
            <a:endParaRPr b="1" sz="1100">
              <a:solidFill>
                <a:schemeClr val="accent1"/>
              </a:solidFill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600" y="3642675"/>
            <a:ext cx="497100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1450" y="479300"/>
            <a:ext cx="3240003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0300" y="2791701"/>
            <a:ext cx="3240003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/>
          <p:nvPr/>
        </p:nvSpPr>
        <p:spPr>
          <a:xfrm>
            <a:off x="7578150" y="3919725"/>
            <a:ext cx="953100" cy="377400"/>
          </a:xfrm>
          <a:prstGeom prst="wedgeRoundRectCallout">
            <a:avLst>
              <a:gd fmla="val 28908" name="adj1"/>
              <a:gd fmla="val 132081" name="adj2"/>
              <a:gd fmla="val 0" name="adj3"/>
            </a:avLst>
          </a:prstGeom>
          <a:solidFill>
            <a:srgbClr val="A1E8D9"/>
          </a:solidFill>
          <a:ln cap="flat" cmpd="sng" w="9525">
            <a:solidFill>
              <a:srgbClr val="A1E8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EF6C00"/>
                </a:solidFill>
              </a:rPr>
              <a:t>경기고교</a:t>
            </a:r>
            <a:endParaRPr b="1" sz="1100">
              <a:solidFill>
                <a:srgbClr val="EF6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EF6C00"/>
                </a:solidFill>
              </a:rPr>
              <a:t>사거리</a:t>
            </a:r>
            <a:endParaRPr b="1" sz="1100">
              <a:solidFill>
                <a:srgbClr val="EF6C00"/>
              </a:solidFill>
            </a:endParaRPr>
          </a:p>
        </p:txBody>
      </p:sp>
      <p:grpSp>
        <p:nvGrpSpPr>
          <p:cNvPr id="188" name="Google Shape;188;p23"/>
          <p:cNvGrpSpPr/>
          <p:nvPr/>
        </p:nvGrpSpPr>
        <p:grpSpPr>
          <a:xfrm>
            <a:off x="7465800" y="1685875"/>
            <a:ext cx="1165650" cy="595525"/>
            <a:chOff x="7465800" y="1685875"/>
            <a:chExt cx="1165650" cy="595525"/>
          </a:xfrm>
        </p:grpSpPr>
        <p:sp>
          <p:nvSpPr>
            <p:cNvPr id="189" name="Google Shape;189;p23"/>
            <p:cNvSpPr/>
            <p:nvPr/>
          </p:nvSpPr>
          <p:spPr>
            <a:xfrm>
              <a:off x="7465800" y="1685875"/>
              <a:ext cx="953100" cy="377400"/>
            </a:xfrm>
            <a:prstGeom prst="wedgeRoundRectCallout">
              <a:avLst>
                <a:gd fmla="val 29039" name="adj1"/>
                <a:gd fmla="val 118263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테크노상가</a:t>
              </a:r>
              <a:endParaRPr b="1" sz="1100">
                <a:solidFill>
                  <a:srgbClr val="EF6C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(엘시움)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190" name="Google Shape;19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4050" y="1904000"/>
              <a:ext cx="377400" cy="377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4050" y="4113800"/>
            <a:ext cx="377400" cy="37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3"/>
          <p:cNvGrpSpPr/>
          <p:nvPr/>
        </p:nvGrpSpPr>
        <p:grpSpPr>
          <a:xfrm>
            <a:off x="5396747" y="479300"/>
            <a:ext cx="3294578" cy="4471874"/>
            <a:chOff x="5396747" y="479300"/>
            <a:chExt cx="3294578" cy="4471874"/>
          </a:xfrm>
        </p:grpSpPr>
        <p:pic>
          <p:nvPicPr>
            <p:cNvPr id="193" name="Google Shape;19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96747" y="479300"/>
              <a:ext cx="3239997" cy="2160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10308" y="2791175"/>
              <a:ext cx="3240003" cy="215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23"/>
            <p:cNvSpPr/>
            <p:nvPr/>
          </p:nvSpPr>
          <p:spPr>
            <a:xfrm>
              <a:off x="7678700" y="4037325"/>
              <a:ext cx="852600" cy="377400"/>
            </a:xfrm>
            <a:prstGeom prst="wedgeRoundRectCallout">
              <a:avLst>
                <a:gd fmla="val 18303" name="adj1"/>
                <a:gd fmla="val 103385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평화시장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13925" y="4215975"/>
              <a:ext cx="377400" cy="37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3"/>
            <p:cNvSpPr/>
            <p:nvPr/>
          </p:nvSpPr>
          <p:spPr>
            <a:xfrm>
              <a:off x="7678700" y="1751325"/>
              <a:ext cx="852600" cy="377400"/>
            </a:xfrm>
            <a:prstGeom prst="wedgeRoundRectCallout">
              <a:avLst>
                <a:gd fmla="val 18303" name="adj1"/>
                <a:gd fmla="val 103385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상봉역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198" name="Google Shape;19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13925" y="1929975"/>
              <a:ext cx="377400" cy="37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23"/>
          <p:cNvGrpSpPr/>
          <p:nvPr/>
        </p:nvGrpSpPr>
        <p:grpSpPr>
          <a:xfrm>
            <a:off x="5391850" y="479300"/>
            <a:ext cx="3243194" cy="4450151"/>
            <a:chOff x="5391850" y="479300"/>
            <a:chExt cx="3243194" cy="4450151"/>
          </a:xfrm>
        </p:grpSpPr>
        <p:pic>
          <p:nvPicPr>
            <p:cNvPr id="200" name="Google Shape;200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395047" y="2769450"/>
              <a:ext cx="3239997" cy="2160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91850" y="479300"/>
              <a:ext cx="3240003" cy="21808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2" name="Google Shape;202;p23"/>
            <p:cNvGrpSpPr/>
            <p:nvPr/>
          </p:nvGrpSpPr>
          <p:grpSpPr>
            <a:xfrm>
              <a:off x="7706000" y="4037300"/>
              <a:ext cx="909125" cy="556075"/>
              <a:chOff x="7782200" y="1751300"/>
              <a:chExt cx="909125" cy="556075"/>
            </a:xfrm>
          </p:grpSpPr>
          <p:sp>
            <p:nvSpPr>
              <p:cNvPr id="203" name="Google Shape;203;p23"/>
              <p:cNvSpPr/>
              <p:nvPr/>
            </p:nvSpPr>
            <p:spPr>
              <a:xfrm>
                <a:off x="7782200" y="1751300"/>
                <a:ext cx="749100" cy="377400"/>
              </a:xfrm>
              <a:prstGeom prst="wedgeRoundRectCallout">
                <a:avLst>
                  <a:gd fmla="val 18303" name="adj1"/>
                  <a:gd fmla="val 103385" name="adj2"/>
                  <a:gd fmla="val 0" name="adj3"/>
                </a:avLst>
              </a:prstGeom>
              <a:solidFill>
                <a:srgbClr val="A1E8D9"/>
              </a:solidFill>
              <a:ln cap="flat" cmpd="sng" w="9525">
                <a:solidFill>
                  <a:srgbClr val="A1E8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100">
                    <a:solidFill>
                      <a:srgbClr val="EF6C00"/>
                    </a:solidFill>
                  </a:rPr>
                  <a:t>망우</a:t>
                </a:r>
                <a:r>
                  <a:rPr b="1" lang="ko" sz="1100">
                    <a:solidFill>
                      <a:srgbClr val="EF6C00"/>
                    </a:solidFill>
                  </a:rPr>
                  <a:t>역 1번</a:t>
                </a:r>
                <a:endParaRPr b="1" sz="1100">
                  <a:solidFill>
                    <a:srgbClr val="EF6C00"/>
                  </a:solidFill>
                </a:endParaRPr>
              </a:p>
            </p:txBody>
          </p:sp>
          <p:pic>
            <p:nvPicPr>
              <p:cNvPr id="204" name="Google Shape;204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13925" y="1929975"/>
                <a:ext cx="377400" cy="377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5" name="Google Shape;205;p23"/>
            <p:cNvGrpSpPr/>
            <p:nvPr/>
          </p:nvGrpSpPr>
          <p:grpSpPr>
            <a:xfrm>
              <a:off x="7465517" y="1827801"/>
              <a:ext cx="1149290" cy="479575"/>
              <a:chOff x="7730550" y="1827800"/>
              <a:chExt cx="1029000" cy="479575"/>
            </a:xfrm>
          </p:grpSpPr>
          <p:sp>
            <p:nvSpPr>
              <p:cNvPr id="206" name="Google Shape;206;p23"/>
              <p:cNvSpPr/>
              <p:nvPr/>
            </p:nvSpPr>
            <p:spPr>
              <a:xfrm>
                <a:off x="7730550" y="1827800"/>
                <a:ext cx="800700" cy="300900"/>
              </a:xfrm>
              <a:prstGeom prst="wedgeRoundRectCallout">
                <a:avLst>
                  <a:gd fmla="val 18303" name="adj1"/>
                  <a:gd fmla="val 103385" name="adj2"/>
                  <a:gd fmla="val 0" name="adj3"/>
                </a:avLst>
              </a:prstGeom>
              <a:solidFill>
                <a:srgbClr val="A1E8D9"/>
              </a:solidFill>
              <a:ln cap="flat" cmpd="sng" w="9525">
                <a:solidFill>
                  <a:srgbClr val="A1E8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100">
                    <a:solidFill>
                      <a:srgbClr val="EF6C00"/>
                    </a:solidFill>
                  </a:rPr>
                  <a:t>신도림</a:t>
                </a:r>
                <a:r>
                  <a:rPr b="1" lang="ko" sz="1100">
                    <a:solidFill>
                      <a:srgbClr val="EF6C00"/>
                    </a:solidFill>
                  </a:rPr>
                  <a:t>역</a:t>
                </a:r>
                <a:endParaRPr b="1" sz="1100">
                  <a:solidFill>
                    <a:srgbClr val="EF6C00"/>
                  </a:solidFill>
                </a:endParaRPr>
              </a:p>
            </p:txBody>
          </p:sp>
          <p:pic>
            <p:nvPicPr>
              <p:cNvPr id="207" name="Google Shape;207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82149" y="1929975"/>
                <a:ext cx="377400" cy="377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8" name="Google Shape;208;p23"/>
          <p:cNvGrpSpPr/>
          <p:nvPr/>
        </p:nvGrpSpPr>
        <p:grpSpPr>
          <a:xfrm>
            <a:off x="5410297" y="479300"/>
            <a:ext cx="3289204" cy="4450149"/>
            <a:chOff x="5410297" y="479300"/>
            <a:chExt cx="3289204" cy="4450149"/>
          </a:xfrm>
        </p:grpSpPr>
        <p:pic>
          <p:nvPicPr>
            <p:cNvPr id="209" name="Google Shape;209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10297" y="479300"/>
              <a:ext cx="3239997" cy="216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3"/>
            <p:cNvSpPr/>
            <p:nvPr/>
          </p:nvSpPr>
          <p:spPr>
            <a:xfrm>
              <a:off x="7270764" y="1675101"/>
              <a:ext cx="1295700" cy="377400"/>
            </a:xfrm>
            <a:prstGeom prst="wedgeRoundRectCallout">
              <a:avLst>
                <a:gd fmla="val 14292" name="adj1"/>
                <a:gd fmla="val 116501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당산2동</a:t>
              </a:r>
              <a:endParaRPr b="1" sz="1100">
                <a:solidFill>
                  <a:srgbClr val="EF6C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(영등포 우체국)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211" name="Google Shape;211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10308" y="2769450"/>
              <a:ext cx="3239997" cy="215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3"/>
            <p:cNvSpPr/>
            <p:nvPr/>
          </p:nvSpPr>
          <p:spPr>
            <a:xfrm>
              <a:off x="7479550" y="3961101"/>
              <a:ext cx="1067700" cy="377400"/>
            </a:xfrm>
            <a:prstGeom prst="wedgeRoundRectCallout">
              <a:avLst>
                <a:gd fmla="val 10199" name="adj1"/>
                <a:gd fmla="val 118680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강남 마이스</a:t>
              </a:r>
              <a:endParaRPr b="1" sz="1100">
                <a:solidFill>
                  <a:srgbClr val="EF6C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관광특구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213" name="Google Shape;21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22100" y="2006175"/>
              <a:ext cx="377400" cy="37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22100" y="4139775"/>
              <a:ext cx="377400" cy="37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23"/>
          <p:cNvGrpSpPr/>
          <p:nvPr/>
        </p:nvGrpSpPr>
        <p:grpSpPr>
          <a:xfrm>
            <a:off x="5410308" y="439900"/>
            <a:ext cx="3733791" cy="4489549"/>
            <a:chOff x="5410308" y="439900"/>
            <a:chExt cx="3733791" cy="4489549"/>
          </a:xfrm>
        </p:grpSpPr>
        <p:pic>
          <p:nvPicPr>
            <p:cNvPr id="216" name="Google Shape;216;p2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34908" y="439900"/>
              <a:ext cx="3239997" cy="21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10308" y="2769450"/>
              <a:ext cx="3239997" cy="215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3"/>
            <p:cNvSpPr/>
            <p:nvPr/>
          </p:nvSpPr>
          <p:spPr>
            <a:xfrm>
              <a:off x="7860550" y="1598901"/>
              <a:ext cx="1067700" cy="377400"/>
            </a:xfrm>
            <a:prstGeom prst="wedgeRoundRectCallout">
              <a:avLst>
                <a:gd fmla="val 508" name="adj1"/>
                <a:gd fmla="val 153849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성수1동</a:t>
              </a:r>
              <a:endParaRPr b="1" sz="1100">
                <a:solidFill>
                  <a:srgbClr val="EF6C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주민센터</a:t>
              </a:r>
              <a:endParaRPr b="1" sz="1100">
                <a:solidFill>
                  <a:srgbClr val="EF6C00"/>
                </a:solidFill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7828672" y="4042510"/>
              <a:ext cx="895266" cy="304411"/>
            </a:xfrm>
            <a:prstGeom prst="wedgeRoundRectCallout">
              <a:avLst>
                <a:gd fmla="val 11731" name="adj1"/>
                <a:gd fmla="val 129343" name="adj2"/>
                <a:gd fmla="val 0" name="adj3"/>
              </a:avLst>
            </a:prstGeom>
            <a:solidFill>
              <a:srgbClr val="A1E8D9"/>
            </a:solidFill>
            <a:ln cap="flat" cmpd="sng" w="9525">
              <a:solidFill>
                <a:srgbClr val="A1E8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EF6C00"/>
                  </a:solidFill>
                </a:rPr>
                <a:t>구파발역</a:t>
              </a:r>
              <a:endParaRPr b="1" sz="1100">
                <a:solidFill>
                  <a:srgbClr val="EF6C00"/>
                </a:solidFill>
              </a:endParaRPr>
            </a:p>
          </p:txBody>
        </p:sp>
        <p:pic>
          <p:nvPicPr>
            <p:cNvPr id="220" name="Google Shape;22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47000" y="1737675"/>
              <a:ext cx="497100" cy="49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94600" y="4176075"/>
              <a:ext cx="497100" cy="497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311700" y="216425"/>
            <a:ext cx="89277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(3) </a:t>
            </a:r>
            <a:r>
              <a:rPr lang="ko" sz="2266"/>
              <a:t>데이터 분석  </a:t>
            </a:r>
            <a:r>
              <a:rPr lang="ko" sz="1933"/>
              <a:t>&lt;최종 서비스&gt;</a:t>
            </a:r>
            <a:endParaRPr sz="1933"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75" y="1394125"/>
            <a:ext cx="4368900" cy="341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4699725" y="20945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한식음식점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5766525" y="20945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중식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음식점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6833325" y="20945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일식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음식점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7823925" y="20945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양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식음식점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5918925" y="33137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제과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6757125" y="3313725"/>
            <a:ext cx="119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패스트푸드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4699725" y="44567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치킨전문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5766525" y="44567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분식전문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6757125" y="4456725"/>
            <a:ext cx="119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호프-간이주</a:t>
            </a: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점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7900125" y="4456725"/>
            <a:ext cx="10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카페-음료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p2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250" y="13062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4800" y="1200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9177" y="1219200"/>
            <a:ext cx="828000" cy="82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58000" y="1200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91200" y="24955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58000" y="24955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00600" y="36385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18">
            <a:alphaModFix/>
          </a:blip>
          <a:srcRect b="239200" l="-285200" r="285200" t="-239200"/>
          <a:stretch/>
        </p:blipFill>
        <p:spPr>
          <a:xfrm>
            <a:off x="3943250" y="1121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>
            <a:hlinkClick r:id="rId19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791200" y="37147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>
            <a:hlinkClick r:id="rId20"/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858000" y="37147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>
            <a:hlinkClick r:id="rId22"/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924800" y="3638550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/>
        </p:nvSpPr>
        <p:spPr>
          <a:xfrm>
            <a:off x="694063" y="2638275"/>
            <a:ext cx="1740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주중, 주말 → 요일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남성, 여성 → 성별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2881350" y="1922388"/>
            <a:ext cx="417900" cy="31320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 txBox="1"/>
          <p:nvPr/>
        </p:nvSpPr>
        <p:spPr>
          <a:xfrm>
            <a:off x="3051550" y="2638275"/>
            <a:ext cx="2908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시간대 : 5 → 3가지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연령대 : 30대, 40대 통합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6187800" y="2732675"/>
            <a:ext cx="26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7" name="Google Shape;257;p25"/>
          <p:cNvGrpSpPr/>
          <p:nvPr/>
        </p:nvGrpSpPr>
        <p:grpSpPr>
          <a:xfrm>
            <a:off x="437022" y="1545599"/>
            <a:ext cx="2254990" cy="1066775"/>
            <a:chOff x="4620700" y="1107350"/>
            <a:chExt cx="2232000" cy="843300"/>
          </a:xfrm>
        </p:grpSpPr>
        <p:sp>
          <p:nvSpPr>
            <p:cNvPr id="258" name="Google Shape;258;p25"/>
            <p:cNvSpPr/>
            <p:nvPr/>
          </p:nvSpPr>
          <p:spPr>
            <a:xfrm>
              <a:off x="4620700" y="1107350"/>
              <a:ext cx="2207100" cy="843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 txBox="1"/>
            <p:nvPr/>
          </p:nvSpPr>
          <p:spPr>
            <a:xfrm>
              <a:off x="4645600" y="1298150"/>
              <a:ext cx="220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Malgun Gothic"/>
                  <a:ea typeface="Malgun Gothic"/>
                  <a:cs typeface="Malgun Gothic"/>
                  <a:sym typeface="Malgun Gothic"/>
                </a:rPr>
                <a:t>라벨 인코딩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0" name="Google Shape;260;p25"/>
          <p:cNvSpPr/>
          <p:nvPr/>
        </p:nvSpPr>
        <p:spPr>
          <a:xfrm>
            <a:off x="5800863" y="1922400"/>
            <a:ext cx="417900" cy="31320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 rot="7823541">
            <a:off x="6706552" y="3586405"/>
            <a:ext cx="847661" cy="31326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5"/>
          <p:cNvGrpSpPr/>
          <p:nvPr/>
        </p:nvGrpSpPr>
        <p:grpSpPr>
          <a:xfrm>
            <a:off x="3485117" y="1545599"/>
            <a:ext cx="2121070" cy="1066775"/>
            <a:chOff x="4781070" y="1107350"/>
            <a:chExt cx="2232000" cy="843300"/>
          </a:xfrm>
        </p:grpSpPr>
        <p:sp>
          <p:nvSpPr>
            <p:cNvPr id="263" name="Google Shape;263;p25"/>
            <p:cNvSpPr/>
            <p:nvPr/>
          </p:nvSpPr>
          <p:spPr>
            <a:xfrm>
              <a:off x="4781070" y="1107350"/>
              <a:ext cx="2207100" cy="843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 txBox="1"/>
            <p:nvPr/>
          </p:nvSpPr>
          <p:spPr>
            <a:xfrm>
              <a:off x="4805970" y="1298150"/>
              <a:ext cx="220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Malgun Gothic"/>
                  <a:ea typeface="Malgun Gothic"/>
                  <a:cs typeface="Malgun Gothic"/>
                  <a:sym typeface="Malgun Gothic"/>
                </a:rPr>
                <a:t>학습 데이터 축소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5" name="Google Shape;265;p25"/>
          <p:cNvGrpSpPr/>
          <p:nvPr/>
        </p:nvGrpSpPr>
        <p:grpSpPr>
          <a:xfrm>
            <a:off x="6533117" y="1545599"/>
            <a:ext cx="2121070" cy="1066775"/>
            <a:chOff x="4620700" y="1107350"/>
            <a:chExt cx="2232000" cy="843300"/>
          </a:xfrm>
        </p:grpSpPr>
        <p:sp>
          <p:nvSpPr>
            <p:cNvPr id="266" name="Google Shape;266;p25"/>
            <p:cNvSpPr/>
            <p:nvPr/>
          </p:nvSpPr>
          <p:spPr>
            <a:xfrm>
              <a:off x="4620700" y="1107350"/>
              <a:ext cx="2207100" cy="843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 txBox="1"/>
            <p:nvPr/>
          </p:nvSpPr>
          <p:spPr>
            <a:xfrm>
              <a:off x="4645600" y="1298150"/>
              <a:ext cx="220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Malgun Gothic"/>
                  <a:ea typeface="Malgun Gothic"/>
                  <a:cs typeface="Malgun Gothic"/>
                  <a:sym typeface="Malgun Gothic"/>
                </a:rPr>
                <a:t>독립변수 표준화</a:t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8" name="Google Shape;268;p25"/>
          <p:cNvSpPr txBox="1"/>
          <p:nvPr/>
        </p:nvSpPr>
        <p:spPr>
          <a:xfrm>
            <a:off x="5518650" y="2657725"/>
            <a:ext cx="380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종속변수 : 상권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(골목상권, 발달상권, 전통시장, 관광특구)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9" name="Google Shape;269;p25"/>
          <p:cNvGrpSpPr/>
          <p:nvPr/>
        </p:nvGrpSpPr>
        <p:grpSpPr>
          <a:xfrm>
            <a:off x="1178192" y="3568499"/>
            <a:ext cx="2121070" cy="1066775"/>
            <a:chOff x="4620700" y="1107350"/>
            <a:chExt cx="2232000" cy="843300"/>
          </a:xfrm>
        </p:grpSpPr>
        <p:sp>
          <p:nvSpPr>
            <p:cNvPr id="270" name="Google Shape;270;p25"/>
            <p:cNvSpPr/>
            <p:nvPr/>
          </p:nvSpPr>
          <p:spPr>
            <a:xfrm>
              <a:off x="4620700" y="1107350"/>
              <a:ext cx="2207100" cy="843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 txBox="1"/>
            <p:nvPr/>
          </p:nvSpPr>
          <p:spPr>
            <a:xfrm>
              <a:off x="4645600" y="1298150"/>
              <a:ext cx="220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Malgun Gothic"/>
                  <a:ea typeface="Malgun Gothic"/>
                  <a:cs typeface="Malgun Gothic"/>
                  <a:sym typeface="Malgun Gothic"/>
                </a:rPr>
                <a:t>다중분류</a:t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2" name="Google Shape;272;p25"/>
          <p:cNvSpPr txBox="1"/>
          <p:nvPr/>
        </p:nvSpPr>
        <p:spPr>
          <a:xfrm>
            <a:off x="3421550" y="3777888"/>
            <a:ext cx="3192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KNN, DecisionTree, RandomForest</a:t>
            </a:r>
            <a:endParaRPr b="1">
              <a:solidFill>
                <a:srgbClr val="42427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XGB, GridSearchCV, LGBM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25"/>
          <p:cNvSpPr txBox="1"/>
          <p:nvPr>
            <p:ph type="title"/>
          </p:nvPr>
        </p:nvSpPr>
        <p:spPr>
          <a:xfrm>
            <a:off x="311700" y="216425"/>
            <a:ext cx="89277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(4) 머신러닝  </a:t>
            </a:r>
            <a:r>
              <a:rPr lang="ko" sz="1933"/>
              <a:t>&lt;상권 특성 예측 모델링&gt;</a:t>
            </a:r>
            <a:endParaRPr sz="1933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Google Shape;278;p26"/>
          <p:cNvGraphicFramePr/>
          <p:nvPr/>
        </p:nvGraphicFramePr>
        <p:xfrm>
          <a:off x="311688" y="1077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{3D7437B4-BF4E-471F-B56B-1B9FB0B88B18}</a:tableStyleId>
              </a:tblPr>
              <a:tblGrid>
                <a:gridCol w="1947175"/>
                <a:gridCol w="2321800"/>
                <a:gridCol w="20042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하이퍼 파라미터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최고 예측 정확도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KNN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 = 7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0.673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DecisionTree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max_depth = 6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0.682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RandomForest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max_depth = 13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0.701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GridSearchCV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(random forest 튜닝)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max_depth = 10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min_samples_split  = 6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cv = 3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F6C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XGB</a:t>
                      </a:r>
                      <a:endParaRPr b="1">
                        <a:solidFill>
                          <a:srgbClr val="EF6C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max_depth = 6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eval_metric=’logloss’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F6C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0.705</a:t>
                      </a:r>
                      <a:endParaRPr b="1">
                        <a:solidFill>
                          <a:srgbClr val="EF6C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LGBM</a:t>
                      </a:r>
                      <a:endParaRPr b="1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max_depth = 3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n_estimators = 400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eval_metric=’logloss’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0.705</a:t>
                      </a:r>
                      <a:endParaRPr b="1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9" name="Google Shape;279;p26"/>
          <p:cNvSpPr txBox="1"/>
          <p:nvPr/>
        </p:nvSpPr>
        <p:spPr>
          <a:xfrm>
            <a:off x="4213750" y="630250"/>
            <a:ext cx="34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성능평가지표 :  정확도(accuracy_score</a:t>
            </a:r>
            <a:r>
              <a:rPr b="1"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7249075" y="3429463"/>
            <a:ext cx="178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50">
                <a:solidFill>
                  <a:srgbClr val="EF6C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r>
              <a:rPr lang="ko" sz="1250">
                <a:solidFill>
                  <a:srgbClr val="EF6C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= 0.7941 </a:t>
            </a:r>
            <a:endParaRPr sz="1250">
              <a:solidFill>
                <a:srgbClr val="EF6C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50">
                <a:solidFill>
                  <a:srgbClr val="EF6C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r>
              <a:rPr lang="ko" sz="1250">
                <a:solidFill>
                  <a:srgbClr val="EF6C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= 0.7052</a:t>
            </a:r>
            <a:endParaRPr sz="1600">
              <a:solidFill>
                <a:srgbClr val="EF6C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7300700" y="4312000"/>
            <a:ext cx="178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5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r>
              <a:rPr lang="ko" sz="125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= 0.7546</a:t>
            </a:r>
            <a:endParaRPr sz="1250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5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r>
              <a:rPr lang="ko" sz="125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= 0.7052</a:t>
            </a:r>
            <a:endParaRPr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2" name="Google Shape;282;p26"/>
          <p:cNvCxnSpPr>
            <a:endCxn id="281" idx="1"/>
          </p:cNvCxnSpPr>
          <p:nvPr/>
        </p:nvCxnSpPr>
        <p:spPr>
          <a:xfrm>
            <a:off x="6003800" y="4579000"/>
            <a:ext cx="1296900" cy="17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26"/>
          <p:cNvSpPr txBox="1"/>
          <p:nvPr>
            <p:ph type="title"/>
          </p:nvPr>
        </p:nvSpPr>
        <p:spPr>
          <a:xfrm>
            <a:off x="234500" y="99950"/>
            <a:ext cx="89277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(4) 머신러닝  </a:t>
            </a:r>
            <a:r>
              <a:rPr lang="ko" sz="1933"/>
              <a:t>&lt;상권 특성 예측 모델링&gt;</a:t>
            </a:r>
            <a:endParaRPr sz="1933"/>
          </a:p>
        </p:txBody>
      </p:sp>
      <p:cxnSp>
        <p:nvCxnSpPr>
          <p:cNvPr id="284" name="Google Shape;284;p26"/>
          <p:cNvCxnSpPr>
            <a:endCxn id="280" idx="1"/>
          </p:cNvCxnSpPr>
          <p:nvPr/>
        </p:nvCxnSpPr>
        <p:spPr>
          <a:xfrm flipH="1" rot="10800000">
            <a:off x="6003775" y="3714163"/>
            <a:ext cx="1245300" cy="179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/>
        </p:nvSpPr>
        <p:spPr>
          <a:xfrm>
            <a:off x="1652200" y="1418925"/>
            <a:ext cx="21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&lt;Random Forest&gt;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50" y="1997875"/>
            <a:ext cx="4080201" cy="2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425" y="2035750"/>
            <a:ext cx="4168125" cy="22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6452800" y="1418925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&lt;XGB&gt;</a:t>
            </a:r>
            <a:endParaRPr sz="1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27"/>
          <p:cNvSpPr txBox="1"/>
          <p:nvPr>
            <p:ph type="title"/>
          </p:nvPr>
        </p:nvSpPr>
        <p:spPr>
          <a:xfrm>
            <a:off x="311700" y="216425"/>
            <a:ext cx="89277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(4) 머신러닝  </a:t>
            </a:r>
            <a:r>
              <a:rPr lang="ko" sz="1933"/>
              <a:t>&lt;트리 시각화&gt;</a:t>
            </a:r>
            <a:endParaRPr sz="1933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" y="1719725"/>
            <a:ext cx="1586025" cy="25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475" y="1413762"/>
            <a:ext cx="6623176" cy="31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 txBox="1"/>
          <p:nvPr>
            <p:ph type="title"/>
          </p:nvPr>
        </p:nvSpPr>
        <p:spPr>
          <a:xfrm>
            <a:off x="311700" y="216425"/>
            <a:ext cx="89277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(4) 머신러닝  </a:t>
            </a:r>
            <a:r>
              <a:rPr lang="ko" sz="1933"/>
              <a:t>&lt;Feature별 중요도 시각화&gt;</a:t>
            </a:r>
            <a:endParaRPr sz="1933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05.  기대효과</a:t>
            </a:r>
            <a:endParaRPr/>
          </a:p>
        </p:txBody>
      </p:sp>
      <p:sp>
        <p:nvSpPr>
          <p:cNvPr id="306" name="Google Shape;306;p29"/>
          <p:cNvSpPr txBox="1"/>
          <p:nvPr>
            <p:ph type="title"/>
          </p:nvPr>
        </p:nvSpPr>
        <p:spPr>
          <a:xfrm>
            <a:off x="364775" y="2461575"/>
            <a:ext cx="2765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06.  느낀점</a:t>
            </a:r>
            <a:endParaRPr/>
          </a:p>
        </p:txBody>
      </p:sp>
      <p:sp>
        <p:nvSpPr>
          <p:cNvPr id="307" name="Google Shape;307;p29"/>
          <p:cNvSpPr txBox="1"/>
          <p:nvPr/>
        </p:nvSpPr>
        <p:spPr>
          <a:xfrm>
            <a:off x="364775" y="1250150"/>
            <a:ext cx="67452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외식업종별 신규 자영업자에게 창업 지역 추천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고객 특성에 맞는 매장컨셉 or 마케팅 전략 수립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5045550" y="3075600"/>
            <a:ext cx="3456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김준호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437325" y="3151800"/>
            <a:ext cx="44082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정수연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- 팀원 수가 적음에도 각자 맡은 일을 적극적으로 수행하여 최종목표인 머신러닝까지 완성하였다.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- 초점을 어디에 두느냐에 따라 해석이 바뀌어 여러 의견을 정리하는데 어려움이 있었다. 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5008100" y="35107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- 참 재미있었다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07.  향후 과제</a:t>
            </a:r>
            <a:endParaRPr/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525" y="2526325"/>
            <a:ext cx="3297786" cy="23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700" y="286900"/>
            <a:ext cx="3547811" cy="20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75" y="1298700"/>
            <a:ext cx="3642601" cy="297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>
            <p:ph type="title"/>
          </p:nvPr>
        </p:nvSpPr>
        <p:spPr>
          <a:xfrm>
            <a:off x="279550" y="82405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r>
              <a:rPr lang="ko"/>
              <a:t>😃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3305200" y="1153453"/>
            <a:ext cx="4118135" cy="2596663"/>
            <a:chOff x="4156671" y="1898184"/>
            <a:chExt cx="4118135" cy="2596663"/>
          </a:xfrm>
        </p:grpSpPr>
        <p:grpSp>
          <p:nvGrpSpPr>
            <p:cNvPr id="74" name="Google Shape;74;p14"/>
            <p:cNvGrpSpPr/>
            <p:nvPr/>
          </p:nvGrpSpPr>
          <p:grpSpPr>
            <a:xfrm>
              <a:off x="4156671" y="1898184"/>
              <a:ext cx="3759406" cy="465241"/>
              <a:chOff x="2964319" y="3808942"/>
              <a:chExt cx="3759406" cy="465241"/>
            </a:xfrm>
          </p:grpSpPr>
          <p:sp>
            <p:nvSpPr>
              <p:cNvPr id="75" name="Google Shape;75;p14"/>
              <p:cNvSpPr txBox="1"/>
              <p:nvPr/>
            </p:nvSpPr>
            <p:spPr>
              <a:xfrm>
                <a:off x="2964319" y="38089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" sz="2800" u="sng" cap="none" strike="noStrike">
                    <a:solidFill>
                      <a:srgbClr val="42427A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b="1" i="0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4"/>
              <p:cNvSpPr txBox="1"/>
              <p:nvPr/>
            </p:nvSpPr>
            <p:spPr>
              <a:xfrm>
                <a:off x="3516125" y="3812483"/>
                <a:ext cx="3207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ko" sz="2400" u="none" cap="none" strike="noStrike">
                    <a:solidFill>
                      <a:srgbClr val="26262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프로젝트 배경</a:t>
                </a:r>
                <a:endParaRPr/>
              </a:p>
            </p:txBody>
          </p:sp>
        </p:grpSp>
        <p:grpSp>
          <p:nvGrpSpPr>
            <p:cNvPr id="77" name="Google Shape;77;p14"/>
            <p:cNvGrpSpPr/>
            <p:nvPr/>
          </p:nvGrpSpPr>
          <p:grpSpPr>
            <a:xfrm>
              <a:off x="4156671" y="2420383"/>
              <a:ext cx="3729636" cy="461700"/>
              <a:chOff x="2964319" y="3717353"/>
              <a:chExt cx="3729636" cy="461700"/>
            </a:xfrm>
          </p:grpSpPr>
          <p:sp>
            <p:nvSpPr>
              <p:cNvPr id="78" name="Google Shape;78;p14"/>
              <p:cNvSpPr txBox="1"/>
              <p:nvPr/>
            </p:nvSpPr>
            <p:spPr>
              <a:xfrm>
                <a:off x="2964319" y="37327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" sz="2800" u="sng" cap="none" strike="noStrike">
                    <a:solidFill>
                      <a:srgbClr val="42427A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b="1" i="0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4"/>
              <p:cNvSpPr txBox="1"/>
              <p:nvPr/>
            </p:nvSpPr>
            <p:spPr>
              <a:xfrm>
                <a:off x="3486355" y="3717353"/>
                <a:ext cx="3207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400">
                    <a:solidFill>
                      <a:srgbClr val="26262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프로젝트 일정</a:t>
                </a:r>
                <a:endParaRPr/>
              </a:p>
            </p:txBody>
          </p:sp>
        </p:grpSp>
        <p:grpSp>
          <p:nvGrpSpPr>
            <p:cNvPr id="80" name="Google Shape;80;p14"/>
            <p:cNvGrpSpPr/>
            <p:nvPr/>
          </p:nvGrpSpPr>
          <p:grpSpPr>
            <a:xfrm>
              <a:off x="4156671" y="2957971"/>
              <a:ext cx="3729636" cy="461700"/>
              <a:chOff x="2964319" y="3641153"/>
              <a:chExt cx="3729636" cy="461700"/>
            </a:xfrm>
          </p:grpSpPr>
          <p:sp>
            <p:nvSpPr>
              <p:cNvPr id="81" name="Google Shape;81;p14"/>
              <p:cNvSpPr txBox="1"/>
              <p:nvPr/>
            </p:nvSpPr>
            <p:spPr>
              <a:xfrm>
                <a:off x="2964319" y="36565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" sz="2800" u="sng" cap="none" strike="noStrike">
                    <a:solidFill>
                      <a:srgbClr val="42427A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b="1" i="0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4"/>
              <p:cNvSpPr txBox="1"/>
              <p:nvPr/>
            </p:nvSpPr>
            <p:spPr>
              <a:xfrm>
                <a:off x="3486355" y="3641153"/>
                <a:ext cx="3207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400">
                    <a:solidFill>
                      <a:srgbClr val="26262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팀 구성 및 역할</a:t>
                </a:r>
                <a:endParaRPr/>
              </a:p>
            </p:txBody>
          </p:sp>
        </p:grpSp>
        <p:grpSp>
          <p:nvGrpSpPr>
            <p:cNvPr id="83" name="Google Shape;83;p14"/>
            <p:cNvGrpSpPr/>
            <p:nvPr/>
          </p:nvGrpSpPr>
          <p:grpSpPr>
            <a:xfrm>
              <a:off x="4156671" y="3495559"/>
              <a:ext cx="4118135" cy="461700"/>
              <a:chOff x="2964319" y="3564953"/>
              <a:chExt cx="4118135" cy="461700"/>
            </a:xfrm>
          </p:grpSpPr>
          <p:sp>
            <p:nvSpPr>
              <p:cNvPr id="84" name="Google Shape;84;p14"/>
              <p:cNvSpPr txBox="1"/>
              <p:nvPr/>
            </p:nvSpPr>
            <p:spPr>
              <a:xfrm>
                <a:off x="2964319" y="35803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" sz="2800" u="sng" cap="none" strike="noStrike">
                    <a:solidFill>
                      <a:srgbClr val="42427A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b="1" i="0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4"/>
              <p:cNvSpPr txBox="1"/>
              <p:nvPr/>
            </p:nvSpPr>
            <p:spPr>
              <a:xfrm>
                <a:off x="3486354" y="3564953"/>
                <a:ext cx="3596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ko" sz="2400" u="none" cap="none" strike="noStrike">
                    <a:solidFill>
                      <a:srgbClr val="26262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수행결과 및 시연</a:t>
                </a:r>
                <a:endParaRPr/>
              </a:p>
            </p:txBody>
          </p:sp>
        </p:grpSp>
        <p:grpSp>
          <p:nvGrpSpPr>
            <p:cNvPr id="86" name="Google Shape;86;p14"/>
            <p:cNvGrpSpPr/>
            <p:nvPr/>
          </p:nvGrpSpPr>
          <p:grpSpPr>
            <a:xfrm>
              <a:off x="4156671" y="4033147"/>
              <a:ext cx="3729636" cy="461700"/>
              <a:chOff x="2964319" y="3488753"/>
              <a:chExt cx="3729636" cy="461700"/>
            </a:xfrm>
          </p:grpSpPr>
          <p:sp>
            <p:nvSpPr>
              <p:cNvPr id="87" name="Google Shape;87;p14"/>
              <p:cNvSpPr txBox="1"/>
              <p:nvPr/>
            </p:nvSpPr>
            <p:spPr>
              <a:xfrm>
                <a:off x="2964319" y="35041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" sz="2800" u="sng" cap="none" strike="noStrike">
                    <a:solidFill>
                      <a:srgbClr val="42427A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 b="1" i="0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4"/>
              <p:cNvSpPr txBox="1"/>
              <p:nvPr/>
            </p:nvSpPr>
            <p:spPr>
              <a:xfrm>
                <a:off x="3486355" y="3488753"/>
                <a:ext cx="3207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400">
                    <a:solidFill>
                      <a:srgbClr val="26262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기대효과</a:t>
                </a:r>
                <a:endParaRPr i="0" sz="2400" u="none" cap="none" strike="noStrike">
                  <a:solidFill>
                    <a:srgbClr val="26262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89" name="Google Shape;89;p14"/>
          <p:cNvGrpSpPr/>
          <p:nvPr/>
        </p:nvGrpSpPr>
        <p:grpSpPr>
          <a:xfrm>
            <a:off x="3305200" y="3821816"/>
            <a:ext cx="3729636" cy="461700"/>
            <a:chOff x="2964319" y="3260153"/>
            <a:chExt cx="3729636" cy="461700"/>
          </a:xfrm>
        </p:grpSpPr>
        <p:sp>
          <p:nvSpPr>
            <p:cNvPr id="90" name="Google Shape;90;p14"/>
            <p:cNvSpPr txBox="1"/>
            <p:nvPr/>
          </p:nvSpPr>
          <p:spPr>
            <a:xfrm>
              <a:off x="2964319" y="3275542"/>
              <a:ext cx="594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" sz="2800" u="sng">
                  <a:solidFill>
                    <a:srgbClr val="42427A"/>
                  </a:solidFill>
                </a:rPr>
                <a:t>6</a:t>
              </a:r>
              <a:endParaRPr b="1" i="0" sz="2800" u="sng" cap="none" strike="noStrike">
                <a:solidFill>
                  <a:srgbClr val="4242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3486355" y="3260153"/>
              <a:ext cx="320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26262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느낀점</a:t>
              </a:r>
              <a:endParaRPr i="0" sz="2400" u="none" cap="none" strike="noStrik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3305200" y="4318691"/>
            <a:ext cx="3729636" cy="461700"/>
            <a:chOff x="2964319" y="3260153"/>
            <a:chExt cx="3729636" cy="461700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2964319" y="3275542"/>
              <a:ext cx="594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" sz="2800" u="sng" cap="none" strike="noStrike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" sz="2800" u="sng">
                  <a:solidFill>
                    <a:srgbClr val="42427A"/>
                  </a:solidFill>
                </a:rPr>
                <a:t>7</a:t>
              </a:r>
              <a:endParaRPr b="1" i="0" sz="2800" u="sng" cap="none" strike="noStrike">
                <a:solidFill>
                  <a:srgbClr val="4242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3486355" y="3260153"/>
              <a:ext cx="320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26262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향후과제</a:t>
              </a:r>
              <a:endParaRPr i="0" sz="2400" u="none" cap="none" strike="noStrik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15"/>
          <p:cNvGraphicFramePr/>
          <p:nvPr/>
        </p:nvGraphicFramePr>
        <p:xfrm>
          <a:off x="390531" y="9383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{962D9476-ADE7-4FED-90F0-5C54582FF8DE}</a:tableStyleId>
              </a:tblPr>
              <a:tblGrid>
                <a:gridCol w="8667725"/>
              </a:tblGrid>
              <a:tr h="3810025">
                <a:tc>
                  <a:txBody>
                    <a:bodyPr/>
                    <a:lstStyle/>
                    <a:p>
                      <a:pPr indent="-285750" lvl="0" marL="2857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Char char="•"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중국집을 새로 오픈</a:t>
                      </a:r>
                      <a:r>
                        <a:rPr b="1" lang="ko" sz="18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하려는 사장님</a:t>
                      </a:r>
                      <a:endParaRPr b="1"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어느 </a:t>
                      </a:r>
                      <a:r>
                        <a:rPr lang="ko" sz="18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</a:t>
                      </a: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에서 어떤</a:t>
                      </a:r>
                      <a:r>
                        <a:rPr lang="ko" sz="18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고객</a:t>
                      </a: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을 타겟팅하면 좋을까?</a:t>
                      </a:r>
                      <a:endParaRPr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우리가 배운 내용으로 고민을 해결해보자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우리동네 상권 데이터, 상권별 좌표 API 활용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Colab 환경에서 데이터 분석, 머신러닝, 시각화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625" y="2135072"/>
            <a:ext cx="2341700" cy="23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01.  프로젝트 배경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8197"/>
          <a:stretch/>
        </p:blipFill>
        <p:spPr>
          <a:xfrm>
            <a:off x="1065050" y="1311150"/>
            <a:ext cx="6665577" cy="3485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6"/>
          <p:cNvSpPr/>
          <p:nvPr/>
        </p:nvSpPr>
        <p:spPr>
          <a:xfrm>
            <a:off x="1016525" y="3061200"/>
            <a:ext cx="1157100" cy="443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1016525" y="3775025"/>
            <a:ext cx="1157100" cy="443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02.  프로젝트 일정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03.  팀 </a:t>
            </a:r>
            <a:r>
              <a:rPr lang="ko"/>
              <a:t>구성 및 역할</a:t>
            </a:r>
            <a:endParaRPr/>
          </a:p>
        </p:txBody>
      </p:sp>
      <p:graphicFrame>
        <p:nvGraphicFramePr>
          <p:cNvPr id="115" name="Google Shape;115;p17"/>
          <p:cNvGraphicFramePr/>
          <p:nvPr/>
        </p:nvGraphicFramePr>
        <p:xfrm>
          <a:off x="2491606" y="1908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{962D9476-ADE7-4FED-90F0-5C54582FF8DE}</a:tableStyleId>
              </a:tblPr>
              <a:tblGrid>
                <a:gridCol w="1909575"/>
              </a:tblGrid>
              <a:tr h="2015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정수연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</a:t>
                      </a: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분석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시각화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머신러닝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38" y="1859459"/>
            <a:ext cx="2112774" cy="21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7484" l="0" r="7484" t="0"/>
          <a:stretch/>
        </p:blipFill>
        <p:spPr>
          <a:xfrm>
            <a:off x="4638450" y="1810850"/>
            <a:ext cx="2112776" cy="2112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p17"/>
          <p:cNvGraphicFramePr/>
          <p:nvPr/>
        </p:nvGraphicFramePr>
        <p:xfrm>
          <a:off x="6988481" y="1908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{962D9476-ADE7-4FED-90F0-5C54582FF8DE}</a:tableStyleId>
              </a:tblPr>
              <a:tblGrid>
                <a:gridCol w="1909575"/>
              </a:tblGrid>
              <a:tr h="2015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김준호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PM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데이터 분석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시각화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 </a:t>
            </a:r>
            <a:r>
              <a:rPr lang="ko" sz="2266"/>
              <a:t>(1) 데이터 수집, 탐색</a:t>
            </a:r>
            <a:endParaRPr sz="2266"/>
          </a:p>
        </p:txBody>
      </p:sp>
      <p:graphicFrame>
        <p:nvGraphicFramePr>
          <p:cNvPr id="124" name="Google Shape;124;p18"/>
          <p:cNvGraphicFramePr/>
          <p:nvPr/>
        </p:nvGraphicFramePr>
        <p:xfrm>
          <a:off x="390544" y="14429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{962D9476-ADE7-4FED-90F0-5C54582FF8DE}</a:tableStyleId>
              </a:tblPr>
              <a:tblGrid>
                <a:gridCol w="8667725"/>
              </a:tblGrid>
              <a:tr h="2524150">
                <a:tc>
                  <a:txBody>
                    <a:bodyPr/>
                    <a:lstStyle/>
                    <a:p>
                      <a:pPr indent="-285750" lvl="0" marL="2857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Char char="•"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</a:t>
                      </a: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데이터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 서울시 상권분석 (CSV)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좌표 데이터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상권영역 좌표 (API)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Malgun Gothic"/>
                        <a:buChar char="-"/>
                      </a:pPr>
                      <a:r>
                        <a:rPr lang="ko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수도권 지하철역 좌표 (Excel)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" name="Google Shape;125;p18"/>
          <p:cNvGraphicFramePr/>
          <p:nvPr/>
        </p:nvGraphicFramePr>
        <p:xfrm>
          <a:off x="4996075" y="127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{3D7437B4-BF4E-471F-B56B-1B9FB0B88B18}</a:tableStyleId>
              </a:tblPr>
              <a:tblGrid>
                <a:gridCol w="1207575"/>
                <a:gridCol w="2319500"/>
              </a:tblGrid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기준 분기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1분기 ~ 4분기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 구분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골목상권, 발달상권,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전통시장, 관광특구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상권명, 코드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1606개 지역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(ex. 독립문역 1번)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업종 구분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외식업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서비스업, 소매업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업종명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10개 업종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ex. 한식음식점, 제과점…)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성별, 연령, 요일, 시간대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매출액, 매출건수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" name="Google Shape;126;p18"/>
          <p:cNvGraphicFramePr/>
          <p:nvPr/>
        </p:nvGraphicFramePr>
        <p:xfrm>
          <a:off x="664100" y="325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{3D7437B4-BF4E-471F-B56B-1B9FB0B88B18}</a:tableStyleId>
              </a:tblPr>
              <a:tblGrid>
                <a:gridCol w="1072800"/>
                <a:gridCol w="1199575"/>
                <a:gridCol w="119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 코드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X좌표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Y좌표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7" name="Google Shape;127;p18"/>
          <p:cNvGraphicFramePr/>
          <p:nvPr/>
        </p:nvGraphicFramePr>
        <p:xfrm>
          <a:off x="664100" y="432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{3D7437B4-BF4E-471F-B56B-1B9FB0B88B18}</a:tableStyleId>
              </a:tblPr>
              <a:tblGrid>
                <a:gridCol w="1072800"/>
                <a:gridCol w="1199575"/>
                <a:gridCol w="119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역명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경도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위도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8" name="Google Shape;128;p18"/>
          <p:cNvSpPr/>
          <p:nvPr/>
        </p:nvSpPr>
        <p:spPr>
          <a:xfrm>
            <a:off x="4181325" y="1798038"/>
            <a:ext cx="417900" cy="31320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2478975" y="3410625"/>
            <a:ext cx="2207100" cy="843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6033350" y="3410625"/>
            <a:ext cx="2207100" cy="843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4001850" y="1504950"/>
            <a:ext cx="2207100" cy="843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977700" y="2351675"/>
            <a:ext cx="17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매출금액 % 점포수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3244650" y="1769988"/>
            <a:ext cx="417900" cy="31320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4105650" y="1695750"/>
            <a:ext cx="19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분기 → </a:t>
            </a: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년간 데이터로 통합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3981925" y="238840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상권과 업종코드로 그룹화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686725" y="3421275"/>
            <a:ext cx="16392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데이터프레임 통합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1523325" y="4251050"/>
            <a:ext cx="39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Open Sans"/>
                <a:ea typeface="Open Sans"/>
                <a:cs typeface="Open Sans"/>
                <a:sym typeface="Open Sans"/>
              </a:rPr>
              <a:t>위도-경도 </a:t>
            </a:r>
            <a:r>
              <a:rPr b="1" lang="ko">
                <a:solidFill>
                  <a:srgbClr val="42427A"/>
                </a:solidFill>
                <a:latin typeface="Open Sans"/>
                <a:ea typeface="Open Sans"/>
                <a:cs typeface="Open Sans"/>
                <a:sym typeface="Open Sans"/>
              </a:rPr>
              <a:t>좌표값 변환 후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Open Sans"/>
                <a:ea typeface="Open Sans"/>
                <a:cs typeface="Open Sans"/>
                <a:sym typeface="Open Sans"/>
              </a:rPr>
              <a:t>Main 데이터 프레임과 결합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6264350" y="3601413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추천 상권 </a:t>
            </a: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선정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953275" y="4257350"/>
            <a:ext cx="26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2427A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어느 업종, 지역이 강세인가?</a:t>
            </a:r>
            <a:endParaRPr b="1">
              <a:solidFill>
                <a:srgbClr val="4242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4" name="Google Shape;144;p19"/>
          <p:cNvGrpSpPr/>
          <p:nvPr/>
        </p:nvGrpSpPr>
        <p:grpSpPr>
          <a:xfrm>
            <a:off x="673350" y="1504950"/>
            <a:ext cx="2232000" cy="843300"/>
            <a:chOff x="4620700" y="1107350"/>
            <a:chExt cx="2232000" cy="843300"/>
          </a:xfrm>
        </p:grpSpPr>
        <p:sp>
          <p:nvSpPr>
            <p:cNvPr id="145" name="Google Shape;145;p19"/>
            <p:cNvSpPr/>
            <p:nvPr/>
          </p:nvSpPr>
          <p:spPr>
            <a:xfrm>
              <a:off x="4620700" y="1107350"/>
              <a:ext cx="2207100" cy="843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 txBox="1"/>
            <p:nvPr/>
          </p:nvSpPr>
          <p:spPr>
            <a:xfrm>
              <a:off x="4645600" y="1298150"/>
              <a:ext cx="220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Malgun Gothic"/>
                  <a:ea typeface="Malgun Gothic"/>
                  <a:cs typeface="Malgun Gothic"/>
                  <a:sym typeface="Malgun Gothic"/>
                </a:rPr>
                <a:t>점포당 매출액 산출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7" name="Google Shape;147;p19"/>
          <p:cNvSpPr/>
          <p:nvPr/>
        </p:nvSpPr>
        <p:spPr>
          <a:xfrm rot="2998713">
            <a:off x="6513421" y="2593529"/>
            <a:ext cx="417992" cy="313244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 rot="10800000">
            <a:off x="5150613" y="3675519"/>
            <a:ext cx="418200" cy="313500"/>
          </a:xfrm>
          <a:prstGeom prst="rightArrow">
            <a:avLst>
              <a:gd fmla="val 33317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 </a:t>
            </a:r>
            <a:r>
              <a:rPr lang="ko" sz="2266"/>
              <a:t>(2) 데이터 전처리</a:t>
            </a:r>
            <a:endParaRPr sz="2266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75" y="1344750"/>
            <a:ext cx="5587425" cy="36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 </a:t>
            </a:r>
            <a:r>
              <a:rPr lang="ko" sz="2266"/>
              <a:t>(3) 데이터 분석 </a:t>
            </a:r>
            <a:r>
              <a:rPr lang="ko" sz="1933"/>
              <a:t>&lt;데이터 간 상관관계&gt;</a:t>
            </a:r>
            <a:endParaRPr sz="2266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075" y="1389325"/>
            <a:ext cx="4569574" cy="35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216425"/>
            <a:ext cx="85206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04.  수행 절차 및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66"/>
              <a:t>(3) 데이터 분석</a:t>
            </a:r>
            <a:r>
              <a:rPr lang="ko" sz="1850"/>
              <a:t> &lt;업종별 고객특성&gt;</a:t>
            </a:r>
            <a:endParaRPr sz="1850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50" y="1465525"/>
            <a:ext cx="4143325" cy="3052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